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2" r:id="rId3"/>
    <p:sldId id="285" r:id="rId4"/>
    <p:sldId id="269" r:id="rId5"/>
    <p:sldId id="301" r:id="rId6"/>
    <p:sldId id="275" r:id="rId7"/>
    <p:sldId id="276" r:id="rId8"/>
    <p:sldId id="277" r:id="rId9"/>
    <p:sldId id="278" r:id="rId10"/>
    <p:sldId id="279" r:id="rId11"/>
    <p:sldId id="282" r:id="rId12"/>
    <p:sldId id="302" r:id="rId13"/>
    <p:sldId id="297" r:id="rId14"/>
    <p:sldId id="291" r:id="rId15"/>
    <p:sldId id="292" r:id="rId16"/>
    <p:sldId id="293" r:id="rId17"/>
    <p:sldId id="299" r:id="rId18"/>
    <p:sldId id="298" r:id="rId19"/>
    <p:sldId id="296" r:id="rId20"/>
    <p:sldId id="295" r:id="rId21"/>
    <p:sldId id="294" r:id="rId22"/>
    <p:sldId id="286" r:id="rId23"/>
    <p:sldId id="287" r:id="rId24"/>
    <p:sldId id="284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8" autoAdjust="0"/>
    <p:restoredTop sz="90364" autoAdjust="0"/>
  </p:normalViewPr>
  <p:slideViewPr>
    <p:cSldViewPr snapToGrid="0">
      <p:cViewPr varScale="1">
        <p:scale>
          <a:sx n="59" d="100"/>
          <a:sy n="59" d="100"/>
        </p:scale>
        <p:origin x="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D6218-E9F7-4EB1-98B9-4D5CBA7DCE6E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B5AE9-B324-4D78-A433-8EAE3581E83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043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876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2592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1-A</a:t>
            </a:r>
          </a:p>
          <a:p>
            <a:r>
              <a:rPr lang="es-ES" dirty="0"/>
              <a:t>2-B-C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157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1-A</a:t>
            </a:r>
          </a:p>
          <a:p>
            <a:r>
              <a:rPr lang="es-ES" dirty="0"/>
              <a:t>2-B-C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32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3D</a:t>
            </a:r>
          </a:p>
          <a:p>
            <a:r>
              <a:rPr lang="es-ES" dirty="0"/>
              <a:t>4E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3535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5F</a:t>
            </a:r>
          </a:p>
          <a:p>
            <a:r>
              <a:rPr lang="es-ES" dirty="0"/>
              <a:t>6G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35275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24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3018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&lt;a </a:t>
            </a:r>
            <a:r>
              <a:rPr lang="es-ES" dirty="0" err="1"/>
              <a:t>href</a:t>
            </a:r>
            <a:r>
              <a:rPr lang="es-ES" dirty="0"/>
              <a:t>="https://www.freepik.es/fotos-vectores-gratis/personas"&gt;Vector de personas creado por </a:t>
            </a:r>
            <a:r>
              <a:rPr lang="es-ES" dirty="0" err="1"/>
              <a:t>freepik</a:t>
            </a:r>
            <a:r>
              <a:rPr lang="es-ES" dirty="0"/>
              <a:t> - www.freepik.es&lt;/a&gt;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859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Vídeo 6 hace presentación</a:t>
            </a:r>
            <a:r>
              <a:rPr lang="es-ES" baseline="0" dirty="0"/>
              <a:t> orientación y pregunta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5198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Es importante contar con los resultados antes en papel. Dedicar tiempo a trabajar los resultados.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1799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Al menos uno</a:t>
            </a:r>
            <a:r>
              <a:rPr lang="es-ES" dirty="0" smtClean="0"/>
              <a:t>, pero </a:t>
            </a:r>
            <a:r>
              <a:rPr lang="es-ES" dirty="0"/>
              <a:t>trabajar todos los </a:t>
            </a:r>
            <a:r>
              <a:rPr lang="es-ES" dirty="0" smtClean="0"/>
              <a:t>que </a:t>
            </a:r>
            <a:r>
              <a:rPr lang="es-ES" dirty="0"/>
              <a:t>quiera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6066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422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171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C-1</a:t>
            </a:r>
          </a:p>
          <a:p>
            <a:r>
              <a:rPr lang="es-ES" dirty="0"/>
              <a:t>E-1-2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0365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B5AE9-B324-4D78-A433-8EAE3581E834}" type="slidenum">
              <a:rPr lang="es-ES" smtClean="0"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1214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290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552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015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468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80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103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301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663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660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450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097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EE514-3861-435F-9069-8C9BB71DE143}" type="datetimeFigureOut">
              <a:rPr lang="es-ES" smtClean="0"/>
              <a:t>18/06/2019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700C7-1CFA-4003-BE34-C8EDF333BB4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506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7572" y="1507324"/>
            <a:ext cx="6163340" cy="809448"/>
          </a:xfrm>
        </p:spPr>
        <p:txBody>
          <a:bodyPr>
            <a:noAutofit/>
          </a:bodyPr>
          <a:lstStyle/>
          <a:p>
            <a:pPr algn="l"/>
            <a:r>
              <a:rPr lang="es-ES" sz="2000" dirty="0"/>
              <a:t>FORMACIÓN EN </a:t>
            </a:r>
            <a:r>
              <a:rPr lang="es-ES" sz="2000" b="1" dirty="0"/>
              <a:t>HABILIDADES COMUNICATIVAS </a:t>
            </a:r>
            <a:r>
              <a:rPr lang="es-ES" sz="2000" dirty="0"/>
              <a:t>Y ENTREVISTA </a:t>
            </a:r>
            <a:r>
              <a:rPr lang="es-ES" sz="2000" b="1" dirty="0"/>
              <a:t>CENTRADA EN EL PACIENTE </a:t>
            </a:r>
            <a:r>
              <a:rPr lang="es-ES" sz="2000" dirty="0"/>
              <a:t>PARA MÉDICOS/AS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7572" y="2671689"/>
            <a:ext cx="9144000" cy="1634250"/>
          </a:xfrm>
        </p:spPr>
        <p:txBody>
          <a:bodyPr>
            <a:noAutofit/>
          </a:bodyPr>
          <a:lstStyle/>
          <a:p>
            <a:pPr algn="l"/>
            <a:r>
              <a:rPr lang="es-ES" sz="4400" b="1" dirty="0">
                <a:solidFill>
                  <a:schemeClr val="bg1">
                    <a:lumMod val="50000"/>
                  </a:schemeClr>
                </a:solidFill>
              </a:rPr>
              <a:t>ENTREVISTA </a:t>
            </a:r>
          </a:p>
          <a:p>
            <a:pPr algn="l"/>
            <a:r>
              <a:rPr lang="es-ES" sz="4400" b="1" dirty="0">
                <a:solidFill>
                  <a:schemeClr val="bg1">
                    <a:lumMod val="50000"/>
                  </a:schemeClr>
                </a:solidFill>
              </a:rPr>
              <a:t>MÉDICO/A -PACIENTE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074B227-7624-4187-833D-DEA1F6E21B82}"/>
              </a:ext>
            </a:extLst>
          </p:cNvPr>
          <p:cNvSpPr txBox="1">
            <a:spLocks/>
          </p:cNvSpPr>
          <p:nvPr/>
        </p:nvSpPr>
        <p:spPr>
          <a:xfrm>
            <a:off x="570614" y="4670990"/>
            <a:ext cx="4288465" cy="314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/>
              <a:t>ENSAYO PRINCIPAL </a:t>
            </a:r>
            <a:r>
              <a:rPr lang="es-ES" sz="2000" b="1" dirty="0"/>
              <a:t>E-PREDICTD 2019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B0F3B5C-38AF-4F14-B7E7-F80F87C5E0E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72" b="27907"/>
          <a:stretch/>
        </p:blipFill>
        <p:spPr>
          <a:xfrm>
            <a:off x="5890438" y="956014"/>
            <a:ext cx="7375451" cy="494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16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17AE7551-4236-4AD6-8132-A8FA1FE1C1C1}"/>
              </a:ext>
            </a:extLst>
          </p:cNvPr>
          <p:cNvSpPr/>
          <p:nvPr/>
        </p:nvSpPr>
        <p:spPr>
          <a:xfrm>
            <a:off x="666307" y="1725670"/>
            <a:ext cx="1016649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000" dirty="0"/>
              <a:t>“</a:t>
            </a:r>
            <a:r>
              <a:rPr lang="es-ES" sz="2000" i="1" dirty="0"/>
              <a:t>Como consecuencia de sus respuestas </a:t>
            </a:r>
            <a:r>
              <a:rPr lang="es-ES" sz="2000" b="1" i="1" dirty="0"/>
              <a:t>la APP le ha recomendado </a:t>
            </a:r>
            <a:r>
              <a:rPr lang="es-ES" sz="2000" i="1" dirty="0"/>
              <a:t>X módulos</a:t>
            </a:r>
            <a:r>
              <a:rPr lang="es-ES" sz="2000" i="1" dirty="0" smtClean="0"/>
              <a:t>.”</a:t>
            </a:r>
            <a:endParaRPr lang="es-ES" sz="2000" i="1" dirty="0"/>
          </a:p>
          <a:p>
            <a:pPr>
              <a:spcAft>
                <a:spcPts val="1200"/>
              </a:spcAft>
            </a:pPr>
            <a:r>
              <a:rPr lang="es-ES" sz="2000" dirty="0" smtClean="0"/>
              <a:t>“¿</a:t>
            </a:r>
            <a:r>
              <a:rPr lang="es-ES" sz="2000" b="1" i="1" dirty="0"/>
              <a:t>Qué le parece los PPP </a:t>
            </a:r>
            <a:r>
              <a:rPr lang="es-ES" sz="2000" i="1" dirty="0"/>
              <a:t>que se le ha sugerido en el móvil</a:t>
            </a:r>
            <a:r>
              <a:rPr lang="es-ES" sz="2000" i="1" dirty="0" smtClean="0"/>
              <a:t>?...”</a:t>
            </a:r>
            <a:endParaRPr lang="es-ES" sz="2000" i="1" dirty="0"/>
          </a:p>
          <a:p>
            <a:pPr>
              <a:spcAft>
                <a:spcPts val="1200"/>
              </a:spcAft>
            </a:pPr>
            <a:r>
              <a:rPr lang="es-ES" sz="2000" i="1" dirty="0"/>
              <a:t> </a:t>
            </a:r>
            <a:r>
              <a:rPr lang="es-ES" sz="2000" i="1" dirty="0" smtClean="0"/>
              <a:t>“¿</a:t>
            </a:r>
            <a:r>
              <a:rPr lang="es-ES" sz="2000" b="1" i="1" dirty="0"/>
              <a:t>Cuál</a:t>
            </a:r>
            <a:r>
              <a:rPr lang="es-ES" sz="2000" i="1" dirty="0"/>
              <a:t> de los programas de prevención </a:t>
            </a:r>
            <a:r>
              <a:rPr lang="es-ES" sz="2000" b="1" i="1" dirty="0"/>
              <a:t>le apetecería hacer</a:t>
            </a:r>
            <a:r>
              <a:rPr lang="es-ES" sz="2000" i="1" dirty="0" smtClean="0"/>
              <a:t>?...”</a:t>
            </a:r>
            <a:endParaRPr lang="es-ES" sz="2000" i="1" dirty="0"/>
          </a:p>
          <a:p>
            <a:pPr>
              <a:spcAft>
                <a:spcPts val="1200"/>
              </a:spcAft>
            </a:pPr>
            <a:r>
              <a:rPr lang="es-ES" sz="2000" i="1" dirty="0" smtClean="0"/>
              <a:t>“Yo </a:t>
            </a:r>
            <a:r>
              <a:rPr lang="es-ES" sz="2000" b="1" i="1" dirty="0"/>
              <a:t>le escribiré mis sugerencias </a:t>
            </a:r>
            <a:r>
              <a:rPr lang="es-ES" sz="2000" i="1" dirty="0"/>
              <a:t>de prevención y podrá conocerlas en su móvil.  Entonces </a:t>
            </a:r>
            <a:r>
              <a:rPr lang="es-ES" sz="2000" b="1" i="1" dirty="0"/>
              <a:t>usted ya podrá elegir </a:t>
            </a:r>
            <a:r>
              <a:rPr lang="es-ES" sz="2000" i="1" dirty="0"/>
              <a:t>él o los programas de prevención que quiera y podrá usarlos durante todo el estudio”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41764" y="268872"/>
            <a:ext cx="74816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❽"/>
            </a:pPr>
            <a:r>
              <a:rPr lang="es-ES" sz="2000" dirty="0"/>
              <a:t>Preguntar sobre el </a:t>
            </a:r>
            <a:r>
              <a:rPr lang="es-ES" sz="2000" b="1" dirty="0"/>
              <a:t>Plan Personalizado de Prevención (PPP) </a:t>
            </a:r>
            <a:r>
              <a:rPr lang="es-ES" sz="2000" dirty="0"/>
              <a:t>que le ha sugerido la APP  y ayudarlo a que lo entienda.</a:t>
            </a:r>
          </a:p>
          <a:p>
            <a:pPr fontAlgn="t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❾"/>
            </a:pPr>
            <a:r>
              <a:rPr lang="es-ES" sz="2000" dirty="0"/>
              <a:t>Reforzar la</a:t>
            </a:r>
            <a:r>
              <a:rPr lang="es-ES" sz="2000" b="1" dirty="0"/>
              <a:t> adherencia </a:t>
            </a:r>
            <a:r>
              <a:rPr lang="es-ES" sz="2000" dirty="0"/>
              <a:t>a la intervención.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1518557" y="4474270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9</a:t>
            </a:r>
            <a:endParaRPr lang="es-E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7010401" y="4474270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530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AF425722-98B3-4561-8F05-71E84732FD37}"/>
              </a:ext>
            </a:extLst>
          </p:cNvPr>
          <p:cNvSpPr/>
          <p:nvPr/>
        </p:nvSpPr>
        <p:spPr>
          <a:xfrm>
            <a:off x="635992" y="2042553"/>
            <a:ext cx="101968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000" i="1" dirty="0"/>
              <a:t>“Cada </a:t>
            </a:r>
            <a:r>
              <a:rPr lang="es-ES" sz="2000" b="1" i="1" dirty="0"/>
              <a:t>3 meses </a:t>
            </a:r>
            <a:r>
              <a:rPr lang="es-ES" sz="2000" i="1" dirty="0"/>
              <a:t>en el próximo año, el móvil le volverá a pedir que rellene de nuevo los </a:t>
            </a:r>
            <a:r>
              <a:rPr lang="es-ES" sz="2000" b="1" i="1" dirty="0"/>
              <a:t>cuestionarios</a:t>
            </a:r>
            <a:r>
              <a:rPr lang="es-ES" sz="2000" i="1" dirty="0"/>
              <a:t> para ver si ha mejorado su salud física y </a:t>
            </a:r>
            <a:r>
              <a:rPr lang="es-ES" sz="2000" i="1" dirty="0" smtClean="0"/>
              <a:t>mental”.  </a:t>
            </a:r>
            <a:endParaRPr lang="es-ES" sz="2000" i="1" dirty="0"/>
          </a:p>
          <a:p>
            <a:pPr>
              <a:spcAft>
                <a:spcPts val="1200"/>
              </a:spcAft>
            </a:pPr>
            <a:r>
              <a:rPr lang="es-ES" sz="2000" i="1" dirty="0" smtClean="0"/>
              <a:t>“Ya </a:t>
            </a:r>
            <a:r>
              <a:rPr lang="es-ES" sz="2000" i="1" dirty="0"/>
              <a:t>sabe que </a:t>
            </a:r>
            <a:r>
              <a:rPr lang="es-ES" sz="2000" b="1" i="1" dirty="0"/>
              <a:t>puede venir a consultarme cuando usted quiera</a:t>
            </a:r>
            <a:r>
              <a:rPr lang="es-ES" sz="2000" i="1" dirty="0"/>
              <a:t>, bien por motivo de este programa de prevención o por lo que usted considere.”</a:t>
            </a:r>
          </a:p>
          <a:p>
            <a:pPr>
              <a:spcAft>
                <a:spcPts val="1200"/>
              </a:spcAft>
            </a:pPr>
            <a:r>
              <a:rPr lang="es-ES" sz="2000" i="1" dirty="0"/>
              <a:t>“</a:t>
            </a:r>
            <a:r>
              <a:rPr lang="es-ES" sz="2000" b="1" i="1" dirty="0"/>
              <a:t>Muchas gracias por participar</a:t>
            </a:r>
            <a:r>
              <a:rPr lang="es-ES" sz="2000" i="1" dirty="0"/>
              <a:t>”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95944" y="307808"/>
            <a:ext cx="79807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❿"/>
            </a:pPr>
            <a:r>
              <a:rPr lang="es-ES" sz="2000" dirty="0"/>
              <a:t>Pedir al paciente un </a:t>
            </a:r>
            <a:r>
              <a:rPr lang="es-ES" sz="2000" b="1" dirty="0"/>
              <a:t>sumario de los elementos </a:t>
            </a:r>
            <a:r>
              <a:rPr lang="es-ES" sz="2000" dirty="0"/>
              <a:t>clave que se lleva de la entrevista.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⓫"/>
            </a:pPr>
            <a:r>
              <a:rPr lang="es-ES" sz="2000" b="1" dirty="0"/>
              <a:t>Cierre </a:t>
            </a:r>
            <a:r>
              <a:rPr lang="es-ES" sz="2000" dirty="0"/>
              <a:t>de la entrevista: refuerzo </a:t>
            </a:r>
            <a:r>
              <a:rPr lang="es-ES" sz="2000" b="1" dirty="0"/>
              <a:t>adherencia</a:t>
            </a:r>
            <a:r>
              <a:rPr lang="es-ES" sz="2000" dirty="0"/>
              <a:t> y  actitud de </a:t>
            </a:r>
            <a:r>
              <a:rPr lang="es-ES" sz="2000" b="1" dirty="0"/>
              <a:t>“puerta abierta</a:t>
            </a:r>
            <a:r>
              <a:rPr lang="es-ES" b="1" dirty="0"/>
              <a:t>”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1524761" y="4541852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11</a:t>
            </a:r>
            <a:endParaRPr lang="es-E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6845912" y="4490011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775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DB0044-E465-454C-A090-BCB23F2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52" y="1262860"/>
            <a:ext cx="10084852" cy="5187555"/>
          </a:xfrm>
        </p:spPr>
        <p:txBody>
          <a:bodyPr>
            <a:no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❶"/>
            </a:pPr>
            <a:r>
              <a:rPr lang="es-ES" sz="2000" dirty="0"/>
              <a:t>Saludar y </a:t>
            </a:r>
            <a:r>
              <a:rPr lang="es-ES" sz="2000" b="1" dirty="0"/>
              <a:t>encuadrar 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❷"/>
            </a:pPr>
            <a:r>
              <a:rPr lang="es-ES" sz="2000" b="1" dirty="0"/>
              <a:t>Preguntas</a:t>
            </a:r>
            <a:r>
              <a:rPr lang="es-ES" sz="2000" dirty="0"/>
              <a:t> inicial </a:t>
            </a:r>
            <a:r>
              <a:rPr lang="es-ES" sz="2000" b="1" dirty="0"/>
              <a:t>abiertas 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❸"/>
            </a:pPr>
            <a:r>
              <a:rPr lang="es-ES" sz="2000" dirty="0" smtClean="0"/>
              <a:t>Escucha activa sobre sus factores de riesgo, protectores y recursos específicos.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❹"/>
            </a:pPr>
            <a:r>
              <a:rPr lang="es-ES" sz="2000" dirty="0" smtClean="0"/>
              <a:t>Detectar emociones y empatizar</a:t>
            </a:r>
            <a:endParaRPr lang="es-ES" sz="2000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❺"/>
            </a:pPr>
            <a:r>
              <a:rPr lang="es-ES" sz="2000" dirty="0"/>
              <a:t>Invitar al paciente a </a:t>
            </a:r>
            <a:r>
              <a:rPr lang="es-ES" sz="2000" b="1" dirty="0"/>
              <a:t>verbalizar actitudes </a:t>
            </a:r>
            <a:r>
              <a:rPr lang="es-ES" sz="2000" dirty="0"/>
              <a:t>y conductas que </a:t>
            </a:r>
            <a:r>
              <a:rPr lang="es-ES" sz="2000" b="1" dirty="0"/>
              <a:t>ya está haciendo para prevenir la depresión e incitar a </a:t>
            </a:r>
            <a:r>
              <a:rPr lang="es-ES" sz="2000" dirty="0"/>
              <a:t> sugerir </a:t>
            </a:r>
            <a:r>
              <a:rPr lang="es-ES" sz="2000" b="1" dirty="0"/>
              <a:t>nuevas.</a:t>
            </a:r>
            <a:r>
              <a:rPr lang="es-ES" sz="2000" dirty="0"/>
              <a:t> </a:t>
            </a:r>
            <a:endParaRPr lang="es-ES" sz="2000" dirty="0" smtClean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❻"/>
            </a:pPr>
            <a:r>
              <a:rPr lang="es-ES" sz="2000" b="1" dirty="0" smtClean="0"/>
              <a:t>Reforzar</a:t>
            </a:r>
            <a:r>
              <a:rPr lang="es-ES" sz="2000" dirty="0" smtClean="0"/>
              <a:t> </a:t>
            </a:r>
            <a:r>
              <a:rPr lang="es-ES" sz="2000" dirty="0"/>
              <a:t>aquellas que sean pertinentes </a:t>
            </a:r>
            <a:endParaRPr lang="es-ES" sz="2000" dirty="0" smtClean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❼"/>
            </a:pPr>
            <a:r>
              <a:rPr lang="es-ES" sz="2000" dirty="0" smtClean="0"/>
              <a:t>Invitar a sugerir nuevas actitudes y conductas para prevenir la depresión</a:t>
            </a:r>
            <a:endParaRPr lang="es-ES" sz="2000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❽"/>
            </a:pPr>
            <a:r>
              <a:rPr lang="es-ES" sz="2000" dirty="0"/>
              <a:t>Preguntar sobre el </a:t>
            </a:r>
            <a:r>
              <a:rPr lang="es-ES" sz="2000" b="1" dirty="0"/>
              <a:t>Plan Personalizado de Prevención (PPP) </a:t>
            </a:r>
            <a:r>
              <a:rPr lang="es-ES" sz="2000" dirty="0"/>
              <a:t>que le ha sugerido la APP </a:t>
            </a:r>
            <a:r>
              <a:rPr lang="es-ES" sz="2000" dirty="0" smtClean="0"/>
              <a:t> y ayudarlo a que lo entienda.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❾"/>
            </a:pPr>
            <a:r>
              <a:rPr lang="es-ES" sz="2000" dirty="0" smtClean="0"/>
              <a:t>Reforzar la adherencia a la intervención.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❿"/>
            </a:pPr>
            <a:r>
              <a:rPr lang="es-ES" sz="2000" dirty="0" smtClean="0"/>
              <a:t>Pedir al paciente un sumario de los elementos clave que se lleva de la entrevista.</a:t>
            </a:r>
            <a:endParaRPr lang="es-ES" sz="2000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⓫"/>
            </a:pPr>
            <a:r>
              <a:rPr lang="es-ES" sz="2000" b="1" dirty="0"/>
              <a:t>Cierre </a:t>
            </a:r>
            <a:r>
              <a:rPr lang="es-ES" sz="2000" dirty="0"/>
              <a:t>de la entrevista: refuerzo </a:t>
            </a:r>
            <a:r>
              <a:rPr lang="es-ES" sz="2000" b="1" dirty="0"/>
              <a:t>adherencia</a:t>
            </a:r>
            <a:r>
              <a:rPr lang="es-ES" sz="2000" dirty="0"/>
              <a:t> y  actitud de </a:t>
            </a:r>
            <a:r>
              <a:rPr lang="es-ES" sz="2000" b="1" dirty="0"/>
              <a:t>“puerta abierta</a:t>
            </a:r>
            <a:r>
              <a:rPr lang="es-ES" sz="2000" b="1" dirty="0" smtClean="0"/>
              <a:t>”</a:t>
            </a:r>
            <a:endParaRPr lang="es-ES" sz="2000" b="1" dirty="0"/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628695" y="384524"/>
            <a:ext cx="54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Estructura de la entrevista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46" y="1333003"/>
            <a:ext cx="5123920" cy="512392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Rectángulo redondeado 9">
            <a:extLst>
              <a:ext uri="{FF2B5EF4-FFF2-40B4-BE49-F238E27FC236}">
                <a16:creationId xmlns:a16="http://schemas.microsoft.com/office/drawing/2014/main" id="{6E92C3F9-031C-4BC1-9E0F-3052F6F736F6}"/>
              </a:ext>
            </a:extLst>
          </p:cNvPr>
          <p:cNvSpPr/>
          <p:nvPr/>
        </p:nvSpPr>
        <p:spPr>
          <a:xfrm>
            <a:off x="8094740" y="222662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3500B5-AB01-4D8F-9548-B5258AF59DEA}"/>
              </a:ext>
            </a:extLst>
          </p:cNvPr>
          <p:cNvSpPr txBox="1"/>
          <p:nvPr/>
        </p:nvSpPr>
        <p:spPr>
          <a:xfrm>
            <a:off x="8340483" y="454667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TÉCNICAS DE APOYO NARRATIVO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57041" y="1055834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Técnicas Apoyo Narrativo.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963384" y="1610174"/>
            <a:ext cx="90746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Baja reactividad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Cabeceos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Sonidos guturales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Técnica del espejo 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Clarificaciones (no verbal – verbal)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Empatía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Silencios funcionales  (microsilencios y pausas mágicas)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 </a:t>
            </a:r>
            <a:r>
              <a:rPr lang="es-ES" sz="2400" dirty="0"/>
              <a:t>Frases por repetición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es-ES" sz="2400" dirty="0"/>
              <a:t> Señalamiento (emocional o conductual)</a:t>
            </a:r>
          </a:p>
        </p:txBody>
      </p:sp>
    </p:spTree>
    <p:extLst>
      <p:ext uri="{BB962C8B-B14F-4D97-AF65-F5344CB8AC3E}">
        <p14:creationId xmlns:p14="http://schemas.microsoft.com/office/powerpoint/2010/main" val="219062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46" y="1333003"/>
            <a:ext cx="5123920" cy="512392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4341" y="1532611"/>
            <a:ext cx="4760159" cy="75338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s-ES" sz="2000" dirty="0"/>
              <a:t>. F</a:t>
            </a:r>
            <a:r>
              <a:rPr lang="es-ES" sz="2000" dirty="0" smtClean="0"/>
              <a:t>acilitar </a:t>
            </a:r>
            <a:r>
              <a:rPr lang="es-ES" sz="2000" dirty="0"/>
              <a:t>el contacto visual con el/la paciente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Rectángulo redondeado 9">
            <a:extLst>
              <a:ext uri="{FF2B5EF4-FFF2-40B4-BE49-F238E27FC236}">
                <a16:creationId xmlns:a16="http://schemas.microsoft.com/office/drawing/2014/main" id="{6E92C3F9-031C-4BC1-9E0F-3052F6F736F6}"/>
              </a:ext>
            </a:extLst>
          </p:cNvPr>
          <p:cNvSpPr/>
          <p:nvPr/>
        </p:nvSpPr>
        <p:spPr>
          <a:xfrm>
            <a:off x="8094740" y="222662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3500B5-AB01-4D8F-9548-B5258AF59DEA}"/>
              </a:ext>
            </a:extLst>
          </p:cNvPr>
          <p:cNvSpPr txBox="1"/>
          <p:nvPr/>
        </p:nvSpPr>
        <p:spPr>
          <a:xfrm>
            <a:off x="8340483" y="454667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TÉCNICAS DE APOYO NARRATIVO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57041" y="592820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Algunos ejemplos de entrevistas reales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481448" y="1532611"/>
            <a:ext cx="47373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s-ES" sz="2000" dirty="0"/>
              <a:t>. Realizar preguntas abiertas, mantener silencios o solicitar ejemplos, mantenedores de conversación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786726" y="2835566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los resultados de la calidad de vida física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6783616" y="2867208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los resultados de satisfacción en el hogar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</a:t>
            </a:r>
            <a:endParaRPr lang="es-ES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7009704" y="434340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407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46" y="1333003"/>
            <a:ext cx="5123920" cy="512392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9591" y="1560238"/>
            <a:ext cx="4694974" cy="7584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Clr>
                <a:schemeClr val="accent2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s-ES" sz="2000" dirty="0"/>
              <a:t>. Mostrar empatía, legitimización (Neuronas espejo)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Rectángulo redondeado 9">
            <a:extLst>
              <a:ext uri="{FF2B5EF4-FFF2-40B4-BE49-F238E27FC236}">
                <a16:creationId xmlns:a16="http://schemas.microsoft.com/office/drawing/2014/main" id="{6E92C3F9-031C-4BC1-9E0F-3052F6F736F6}"/>
              </a:ext>
            </a:extLst>
          </p:cNvPr>
          <p:cNvSpPr/>
          <p:nvPr/>
        </p:nvSpPr>
        <p:spPr>
          <a:xfrm>
            <a:off x="8094740" y="222662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3500B5-AB01-4D8F-9548-B5258AF59DEA}"/>
              </a:ext>
            </a:extLst>
          </p:cNvPr>
          <p:cNvSpPr txBox="1"/>
          <p:nvPr/>
        </p:nvSpPr>
        <p:spPr>
          <a:xfrm>
            <a:off x="8340483" y="454667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TÉCNICAS DE APOYO NARRATIVO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57041" y="512661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Algunos ejemplos de entrevistas reales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399591" y="1459675"/>
            <a:ext cx="424815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s-ES" sz="2000" dirty="0"/>
              <a:t>. Baja reactividad y clarificación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03731" y="2674488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que una persona cercana a ella tiene un problema grave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583287" y="2685009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épocas pasadas de ánimo bajo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3</a:t>
            </a:r>
            <a:endParaRPr lang="es-ES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763961" y="4343399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441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46" y="1333003"/>
            <a:ext cx="5123920" cy="512392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7594" y="1440171"/>
            <a:ext cx="3913924" cy="101186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Clr>
                <a:schemeClr val="accent2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s-ES" sz="2000" dirty="0"/>
              <a:t>. Devolver control, clarificar y validar.</a:t>
            </a:r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Rectángulo redondeado 9">
            <a:extLst>
              <a:ext uri="{FF2B5EF4-FFF2-40B4-BE49-F238E27FC236}">
                <a16:creationId xmlns:a16="http://schemas.microsoft.com/office/drawing/2014/main" id="{6E92C3F9-031C-4BC1-9E0F-3052F6F736F6}"/>
              </a:ext>
            </a:extLst>
          </p:cNvPr>
          <p:cNvSpPr/>
          <p:nvPr/>
        </p:nvSpPr>
        <p:spPr>
          <a:xfrm>
            <a:off x="8094740" y="222662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3500B5-AB01-4D8F-9548-B5258AF59DEA}"/>
              </a:ext>
            </a:extLst>
          </p:cNvPr>
          <p:cNvSpPr txBox="1"/>
          <p:nvPr/>
        </p:nvSpPr>
        <p:spPr>
          <a:xfrm>
            <a:off x="8340483" y="454667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TÉCNICAS DE APOYO NARRATIVO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70490" y="547000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Algunos ejemplos de entrevistas reales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666446" y="1411432"/>
            <a:ext cx="44873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F. </a:t>
            </a:r>
            <a:r>
              <a:rPr lang="es-ES" sz="2000" dirty="0"/>
              <a:t>Otorgar rol activo al/la paciente en la toma de decisiones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693666" y="2560373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estado de salud física: diabetes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969736" y="2674488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los módulos que le ha recomendado la APP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5</a:t>
            </a:r>
            <a:endParaRPr lang="es-ES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7317953" y="443116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212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46" y="1333003"/>
            <a:ext cx="5123920" cy="512392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6675" y="1472344"/>
            <a:ext cx="3913924" cy="11866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Clr>
                <a:schemeClr val="accent2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G </a:t>
            </a:r>
            <a:r>
              <a:rPr lang="es-ES" sz="2000" dirty="0"/>
              <a:t>Exploración, refuerzo y uso del humor.</a:t>
            </a:r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Rectángulo redondeado 9">
            <a:extLst>
              <a:ext uri="{FF2B5EF4-FFF2-40B4-BE49-F238E27FC236}">
                <a16:creationId xmlns:a16="http://schemas.microsoft.com/office/drawing/2014/main" id="{6E92C3F9-031C-4BC1-9E0F-3052F6F736F6}"/>
              </a:ext>
            </a:extLst>
          </p:cNvPr>
          <p:cNvSpPr/>
          <p:nvPr/>
        </p:nvSpPr>
        <p:spPr>
          <a:xfrm>
            <a:off x="8094740" y="222662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3500B5-AB01-4D8F-9548-B5258AF59DEA}"/>
              </a:ext>
            </a:extLst>
          </p:cNvPr>
          <p:cNvSpPr txBox="1"/>
          <p:nvPr/>
        </p:nvSpPr>
        <p:spPr>
          <a:xfrm>
            <a:off x="8340483" y="454667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TÉCNICAS DE APOYO NARRATIVO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05489" y="556110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Algunos ejemplos de entrevistas reales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6472769" y="1472344"/>
            <a:ext cx="4248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s-ES" sz="2000" dirty="0"/>
              <a:t>. Validar los aspectos/conductas positivas de la persona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1203519" y="2658969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estado de salud física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643790" y="2732458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2"/>
                </a:solidFill>
              </a:rPr>
              <a:t>Conversación sobre aumentar la actitud positiva de caminar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7</a:t>
            </a:r>
            <a:endParaRPr lang="es-ES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7009704" y="4387177"/>
            <a:ext cx="2661557" cy="10613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732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62" y="1583076"/>
            <a:ext cx="5240022" cy="5240022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156203" y="472734"/>
            <a:ext cx="2792185" cy="11103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6" name="CuadroTexto 5"/>
          <p:cNvSpPr txBox="1"/>
          <p:nvPr/>
        </p:nvSpPr>
        <p:spPr>
          <a:xfrm>
            <a:off x="8292274" y="843239"/>
            <a:ext cx="265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SITUACIONES DIFÍCILES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70295" y="612406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Posibles situaciones difíciles en la entrevista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56280" y="1953582"/>
            <a:ext cx="9675252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6"/>
                </a:solidFill>
              </a:rPr>
              <a:t>-</a:t>
            </a:r>
            <a:r>
              <a:rPr lang="es-ES" sz="2400" dirty="0"/>
              <a:t> El/La paciente verborreico y el arte de cerrar la entrevista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6"/>
                </a:solidFill>
              </a:rPr>
              <a:t>-</a:t>
            </a:r>
            <a:r>
              <a:rPr lang="es-ES" sz="2400" dirty="0"/>
              <a:t> Cómo desactivar al narrador tangencial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6"/>
                </a:solidFill>
              </a:rPr>
              <a:t>-</a:t>
            </a:r>
            <a:r>
              <a:rPr lang="es-ES" sz="2400" dirty="0"/>
              <a:t> La prevención del “poyaquismo”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6"/>
                </a:solidFill>
              </a:rPr>
              <a:t>-</a:t>
            </a:r>
            <a:r>
              <a:rPr lang="es-ES" sz="2400" dirty="0"/>
              <a:t> Cómo hacer hablar al paciente “monosílabo”</a:t>
            </a:r>
          </a:p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accent6"/>
                </a:solidFill>
              </a:rPr>
              <a:t>-</a:t>
            </a:r>
            <a:r>
              <a:rPr lang="es-ES" sz="2400" dirty="0"/>
              <a:t> Gestionar eficientemente el tiempo de la entrevista: “el todoterreno”</a:t>
            </a:r>
          </a:p>
        </p:txBody>
      </p:sp>
    </p:spTree>
    <p:extLst>
      <p:ext uri="{BB962C8B-B14F-4D97-AF65-F5344CB8AC3E}">
        <p14:creationId xmlns:p14="http://schemas.microsoft.com/office/powerpoint/2010/main" val="202522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62" y="1583076"/>
            <a:ext cx="5240022" cy="5240022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3145" y="1495167"/>
            <a:ext cx="4834890" cy="101566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Clr>
                <a:schemeClr val="accent6">
                  <a:lumMod val="75000"/>
                </a:schemeClr>
              </a:buClr>
              <a:buFont typeface="+mj-lt"/>
              <a:buAutoNum type="alphaUcPeriod"/>
            </a:pPr>
            <a:r>
              <a:rPr lang="es-ES" sz="2000" dirty="0"/>
              <a:t>Llamada de teléfono/interrupciones durante la entrevista. 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156203" y="472734"/>
            <a:ext cx="2792185" cy="11103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6" name="CuadroTexto 5"/>
          <p:cNvSpPr txBox="1"/>
          <p:nvPr/>
        </p:nvSpPr>
        <p:spPr>
          <a:xfrm>
            <a:off x="8292274" y="843239"/>
            <a:ext cx="265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SITUACIONES DIFÍCILES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70295" y="547001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Situaciones difíciles reales en la entrevista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453912" y="1571734"/>
            <a:ext cx="49492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accent6">
                  <a:lumMod val="75000"/>
                </a:schemeClr>
              </a:buClr>
            </a:pPr>
            <a:r>
              <a:rPr lang="es-ES" sz="2000" dirty="0">
                <a:solidFill>
                  <a:schemeClr val="accent6"/>
                </a:solidFill>
              </a:rPr>
              <a:t>B. </a:t>
            </a:r>
            <a:r>
              <a:rPr lang="es-ES" sz="2000" dirty="0"/>
              <a:t>El /la paciente tiene problemas con las contraseñas.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94348" y="2750360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Comprobando los módulos que ofrece la APP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453912" y="2710630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Al inicio de la entrevista expresa sus dificultades con la APP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</a:t>
            </a:r>
            <a:endParaRPr lang="es-ES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7063511" y="4294414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686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5602585-A690-4D3C-8FBE-CF05029A1D50}"/>
              </a:ext>
            </a:extLst>
          </p:cNvPr>
          <p:cNvSpPr/>
          <p:nvPr/>
        </p:nvSpPr>
        <p:spPr>
          <a:xfrm>
            <a:off x="698203" y="1077701"/>
            <a:ext cx="85202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1.- Iniciar una buena </a:t>
            </a:r>
            <a:r>
              <a:rPr lang="en-GB" sz="2000" b="1" dirty="0"/>
              <a:t>relación centrada en el/la paciente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7FA944A-8C48-4E64-8E70-911EAD5F9357}"/>
              </a:ext>
            </a:extLst>
          </p:cNvPr>
          <p:cNvSpPr/>
          <p:nvPr/>
        </p:nvSpPr>
        <p:spPr>
          <a:xfrm>
            <a:off x="698203" y="178556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/>
              <a:t>2.- </a:t>
            </a:r>
            <a:r>
              <a:rPr lang="en-GB" sz="2000" b="1" dirty="0"/>
              <a:t>Ayudar a</a:t>
            </a:r>
            <a:r>
              <a:rPr lang="en-GB" sz="2000" dirty="0"/>
              <a:t> los/las pacientes a </a:t>
            </a:r>
            <a:r>
              <a:rPr lang="en-GB" sz="2000" b="1" dirty="0"/>
              <a:t>entender el informe </a:t>
            </a:r>
            <a:r>
              <a:rPr lang="en-GB" sz="2000" dirty="0"/>
              <a:t>de </a:t>
            </a:r>
            <a:r>
              <a:rPr lang="en-GB" sz="2000" b="1" dirty="0"/>
              <a:t>riesgo de depresión </a:t>
            </a:r>
            <a:r>
              <a:rPr lang="en-GB" sz="2000" dirty="0"/>
              <a:t>personalizado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071D5D4-E8DB-4F1E-9D60-2D5AB0DB46EA}"/>
              </a:ext>
            </a:extLst>
          </p:cNvPr>
          <p:cNvSpPr/>
          <p:nvPr/>
        </p:nvSpPr>
        <p:spPr>
          <a:xfrm>
            <a:off x="698203" y="2775786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/>
              <a:t>3.- </a:t>
            </a:r>
            <a:r>
              <a:rPr lang="en-GB" sz="2000" b="1" dirty="0"/>
              <a:t>Clarificar los roles y expectativas </a:t>
            </a:r>
            <a:r>
              <a:rPr lang="en-GB" sz="2000" dirty="0"/>
              <a:t>(el/la paciente como empoderado/a y principal protagonista y el medico/a como facilitador/a) y la </a:t>
            </a:r>
            <a:r>
              <a:rPr lang="en-GB" sz="2000" b="1" dirty="0"/>
              <a:t>organización de las comunicaciones </a:t>
            </a:r>
            <a:r>
              <a:rPr lang="en-GB" sz="2000" dirty="0"/>
              <a:t>entre paciente y médico/a de familia.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3476534-9D93-44F5-B9BB-3D680B2821F6}"/>
              </a:ext>
            </a:extLst>
          </p:cNvPr>
          <p:cNvSpPr/>
          <p:nvPr/>
        </p:nvSpPr>
        <p:spPr>
          <a:xfrm>
            <a:off x="698203" y="4178846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/>
              <a:t>4.- </a:t>
            </a:r>
            <a:r>
              <a:rPr lang="en-GB" sz="2000" b="1" dirty="0"/>
              <a:t>Motivar, activar y empoderar </a:t>
            </a:r>
            <a:r>
              <a:rPr lang="en-GB" sz="2000" dirty="0"/>
              <a:t>a los/las pacientes para prevenir la depresión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7CD9A7F-76DF-4A9E-8467-177CEAF3BBBE}"/>
              </a:ext>
            </a:extLst>
          </p:cNvPr>
          <p:cNvSpPr/>
          <p:nvPr/>
        </p:nvSpPr>
        <p:spPr>
          <a:xfrm>
            <a:off x="698203" y="4966353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/>
              <a:t>5.- </a:t>
            </a:r>
            <a:r>
              <a:rPr lang="en-GB" sz="2000" b="1" dirty="0"/>
              <a:t>Ayuda</a:t>
            </a:r>
            <a:r>
              <a:rPr lang="en-GB" sz="2000" dirty="0"/>
              <a:t>r a los/las pacientes a </a:t>
            </a:r>
            <a:r>
              <a:rPr lang="en-GB" sz="2000" b="1" dirty="0"/>
              <a:t>decidir su Plan Personalizado de Prevención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2DD51E1-2A23-4D19-ACB9-4D7C235C89D1}"/>
              </a:ext>
            </a:extLst>
          </p:cNvPr>
          <p:cNvSpPr/>
          <p:nvPr/>
        </p:nvSpPr>
        <p:spPr>
          <a:xfrm>
            <a:off x="698203" y="5813843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/>
              <a:t>6.- Estimular la </a:t>
            </a:r>
            <a:r>
              <a:rPr lang="en-GB" sz="2000" b="1" dirty="0"/>
              <a:t>adherencia al programa e-predictD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8644271" y="236337"/>
            <a:ext cx="2264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OBJETIVOS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6663D4D-AD80-4A21-8761-F1ABF1EAE48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595" y="0"/>
            <a:ext cx="774405" cy="777834"/>
          </a:xfrm>
          <a:prstGeom prst="rect">
            <a:avLst/>
          </a:prstGeom>
          <a:noFill/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4617053A-831A-427B-B53A-7C227BDAE3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7" r="19483" b="48527"/>
          <a:stretch/>
        </p:blipFill>
        <p:spPr>
          <a:xfrm>
            <a:off x="7230140" y="1785567"/>
            <a:ext cx="4625164" cy="409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37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62" y="1583076"/>
            <a:ext cx="5240022" cy="5240022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6466" y="1652905"/>
            <a:ext cx="5349240" cy="1010393"/>
          </a:xfrm>
        </p:spPr>
        <p:txBody>
          <a:bodyPr/>
          <a:lstStyle/>
          <a:p>
            <a:pPr marL="0" indent="0">
              <a:lnSpc>
                <a:spcPct val="150000"/>
              </a:lnSpc>
              <a:buClr>
                <a:schemeClr val="accent6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6"/>
                </a:solidFill>
              </a:rPr>
              <a:t>C</a:t>
            </a:r>
            <a:r>
              <a:rPr lang="es-ES" sz="2000" dirty="0"/>
              <a:t>. El /la paciente “critica” a otro/a profesional. 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156203" y="472734"/>
            <a:ext cx="2792185" cy="11103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6" name="CuadroTexto 5"/>
          <p:cNvSpPr txBox="1"/>
          <p:nvPr/>
        </p:nvSpPr>
        <p:spPr>
          <a:xfrm>
            <a:off x="8292274" y="843239"/>
            <a:ext cx="265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SITUACIONES DIFÍCILES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70295" y="563071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Situaciones difíciles reales en la entrevista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441836" y="1740814"/>
            <a:ext cx="463005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Clr>
                <a:schemeClr val="accent6">
                  <a:lumMod val="75000"/>
                </a:schemeClr>
              </a:buClr>
            </a:pPr>
            <a:r>
              <a:rPr lang="es-ES" sz="2000" dirty="0">
                <a:solidFill>
                  <a:schemeClr val="accent6"/>
                </a:solidFill>
              </a:rPr>
              <a:t>D</a:t>
            </a:r>
            <a:r>
              <a:rPr lang="es-ES" sz="2000" dirty="0"/>
              <a:t>. El /la paciente habla de suicidio/abusos.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73410" y="2611859"/>
            <a:ext cx="3880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La paciente cuenta su experiencia con una psiquiatra de la seguridad social que acudió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600183" y="2636501"/>
            <a:ext cx="3880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Hablando sobre episodios anteriores de depresión la paciente expresa sus miedos a recaer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3</a:t>
            </a:r>
            <a:endParaRPr lang="es-ES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7209782" y="4365073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632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62" y="1583076"/>
            <a:ext cx="5240022" cy="5240022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6591" y="1681594"/>
            <a:ext cx="4645875" cy="1715987"/>
          </a:xfrm>
        </p:spPr>
        <p:txBody>
          <a:bodyPr/>
          <a:lstStyle/>
          <a:p>
            <a:pPr marL="0" indent="0">
              <a:lnSpc>
                <a:spcPct val="100000"/>
              </a:lnSpc>
              <a:buClr>
                <a:schemeClr val="accent6">
                  <a:lumMod val="75000"/>
                </a:schemeClr>
              </a:buClr>
              <a:buNone/>
            </a:pPr>
            <a:r>
              <a:rPr lang="es-ES" sz="2000" dirty="0">
                <a:solidFill>
                  <a:schemeClr val="accent6"/>
                </a:solidFill>
              </a:rPr>
              <a:t>E. </a:t>
            </a:r>
            <a:r>
              <a:rPr lang="es-ES" sz="2000" dirty="0"/>
              <a:t>La persona no reconoce una respuesta que ha dado en los cuestionarios. 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156203" y="472734"/>
            <a:ext cx="2792185" cy="11103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ED03F8-D326-445C-B672-E1110C5644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6" name="CuadroTexto 5"/>
          <p:cNvSpPr txBox="1"/>
          <p:nvPr/>
        </p:nvSpPr>
        <p:spPr>
          <a:xfrm>
            <a:off x="8292274" y="843239"/>
            <a:ext cx="265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SITUACIONES DIFÍCILES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70295" y="547001"/>
            <a:ext cx="733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Situaciones difíciles reales en la entrevista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779075" y="1681594"/>
            <a:ext cx="50263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es-ES" sz="2000" dirty="0">
                <a:solidFill>
                  <a:schemeClr val="accent6"/>
                </a:solidFill>
              </a:rPr>
              <a:t>F. </a:t>
            </a:r>
            <a:r>
              <a:rPr lang="es-ES" sz="2000" dirty="0"/>
              <a:t>La persona no ha visto con anterioridad sus resultados en el correo.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73410" y="2611859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Conversación sobre los resultados de los cuestionarios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286553" y="2618222"/>
            <a:ext cx="3880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[</a:t>
            </a:r>
            <a:r>
              <a:rPr lang="es-ES" dirty="0" smtClean="0">
                <a:solidFill>
                  <a:schemeClr val="accent6"/>
                </a:solidFill>
              </a:rPr>
              <a:t>Conversación sobre los resultados de los cuestionarios</a:t>
            </a:r>
            <a:r>
              <a:rPr lang="es-ES" dirty="0" smtClean="0"/>
              <a:t>]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361050" y="4343400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5</a:t>
            </a:r>
            <a:endParaRPr lang="es-ES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7467437" y="4343399"/>
            <a:ext cx="2661557" cy="10613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27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188" y="0"/>
            <a:ext cx="7375819" cy="1110343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ENTREVISTA MÉDICO/A - PACIENTE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5E67F61-0637-4B84-8105-D4F729E078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595" y="0"/>
            <a:ext cx="774405" cy="777834"/>
          </a:xfrm>
          <a:prstGeom prst="rect">
            <a:avLst/>
          </a:prstGeom>
          <a:noFill/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530678" y="1445982"/>
            <a:ext cx="107154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Ahora que hemos visto el contenido/guion para seguir las entrevistas, y las habilidades comunicativas … veamos de nuevo una entrevista.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719" y="3261326"/>
            <a:ext cx="2794937" cy="2794937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5588656" y="4289462"/>
            <a:ext cx="1661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Vídeo C. Final</a:t>
            </a:r>
          </a:p>
        </p:txBody>
      </p:sp>
    </p:spTree>
    <p:extLst>
      <p:ext uri="{BB962C8B-B14F-4D97-AF65-F5344CB8AC3E}">
        <p14:creationId xmlns:p14="http://schemas.microsoft.com/office/powerpoint/2010/main" val="290004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188" y="0"/>
            <a:ext cx="7375819" cy="1110343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ENTREVISTA MÉDICO/A - PACIENTE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5E67F61-0637-4B84-8105-D4F729E078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595" y="0"/>
            <a:ext cx="774405" cy="777834"/>
          </a:xfrm>
          <a:prstGeom prst="rect">
            <a:avLst/>
          </a:prstGeom>
          <a:noFill/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530678" y="1445982"/>
            <a:ext cx="10715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Es el momento de practicar.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458" y="2002509"/>
            <a:ext cx="4855492" cy="48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9CC33363-810A-44FA-8E89-0EE9B8E7136D}"/>
              </a:ext>
            </a:extLst>
          </p:cNvPr>
          <p:cNvSpPr/>
          <p:nvPr/>
        </p:nvSpPr>
        <p:spPr>
          <a:xfrm>
            <a:off x="0" y="1286540"/>
            <a:ext cx="12192000" cy="406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7572" y="1507324"/>
            <a:ext cx="6163340" cy="809448"/>
          </a:xfrm>
        </p:spPr>
        <p:txBody>
          <a:bodyPr>
            <a:noAutofit/>
          </a:bodyPr>
          <a:lstStyle/>
          <a:p>
            <a:pPr algn="l"/>
            <a:r>
              <a:rPr lang="es-ES" sz="2000" dirty="0"/>
              <a:t>FORMACIÓN EN </a:t>
            </a:r>
            <a:r>
              <a:rPr lang="es-ES" sz="2000" b="1" dirty="0"/>
              <a:t>HABILIDADES COMUNICATIVAS </a:t>
            </a:r>
            <a:r>
              <a:rPr lang="es-ES" sz="2000" dirty="0"/>
              <a:t>Y ENTREVISTA </a:t>
            </a:r>
            <a:r>
              <a:rPr lang="es-ES" sz="2000" b="1" dirty="0"/>
              <a:t>CENTRADA EN EL PACIENTE </a:t>
            </a:r>
            <a:r>
              <a:rPr lang="es-ES" sz="2000" dirty="0"/>
              <a:t>PARA MÉDICOS/AS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7572" y="2671689"/>
            <a:ext cx="9144000" cy="1634250"/>
          </a:xfrm>
        </p:spPr>
        <p:txBody>
          <a:bodyPr>
            <a:noAutofit/>
          </a:bodyPr>
          <a:lstStyle/>
          <a:p>
            <a:pPr algn="l"/>
            <a:r>
              <a:rPr lang="es-ES" sz="4400" b="1" dirty="0">
                <a:solidFill>
                  <a:schemeClr val="bg1">
                    <a:lumMod val="50000"/>
                  </a:schemeClr>
                </a:solidFill>
              </a:rPr>
              <a:t>ENTREVISTA </a:t>
            </a:r>
          </a:p>
          <a:p>
            <a:pPr algn="l"/>
            <a:r>
              <a:rPr lang="es-ES" sz="4400" b="1" dirty="0">
                <a:solidFill>
                  <a:schemeClr val="bg1">
                    <a:lumMod val="50000"/>
                  </a:schemeClr>
                </a:solidFill>
              </a:rPr>
              <a:t>MÉDICO/A -PACIENTE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074B227-7624-4187-833D-DEA1F6E21B82}"/>
              </a:ext>
            </a:extLst>
          </p:cNvPr>
          <p:cNvSpPr txBox="1">
            <a:spLocks/>
          </p:cNvSpPr>
          <p:nvPr/>
        </p:nvSpPr>
        <p:spPr>
          <a:xfrm>
            <a:off x="570614" y="4670990"/>
            <a:ext cx="4288465" cy="314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/>
              <a:t>ENSAYO PRINCIPAL </a:t>
            </a:r>
            <a:r>
              <a:rPr lang="es-ES" sz="2000" b="1" dirty="0"/>
              <a:t>E-PREDICTD 2019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B0F3B5C-38AF-4F14-B7E7-F80F87C5E0E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72" b="27907"/>
          <a:stretch/>
        </p:blipFill>
        <p:spPr>
          <a:xfrm>
            <a:off x="5890438" y="956014"/>
            <a:ext cx="7375451" cy="494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188" y="0"/>
            <a:ext cx="7375819" cy="1110343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ENTREVISTA MÉDICO/A - PACIENTE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5E67F61-0637-4B84-8105-D4F729E078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595" y="0"/>
            <a:ext cx="774405" cy="777834"/>
          </a:xfrm>
          <a:prstGeom prst="rect">
            <a:avLst/>
          </a:prstGeom>
          <a:noFill/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702128" y="1687856"/>
            <a:ext cx="10715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Antes de empezar… veamos una entrevista real.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719" y="2911700"/>
            <a:ext cx="2794937" cy="2794937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5588656" y="4124502"/>
            <a:ext cx="190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Vídeo C. Inicio</a:t>
            </a:r>
          </a:p>
        </p:txBody>
      </p:sp>
    </p:spTree>
    <p:extLst>
      <p:ext uri="{BB962C8B-B14F-4D97-AF65-F5344CB8AC3E}">
        <p14:creationId xmlns:p14="http://schemas.microsoft.com/office/powerpoint/2010/main" val="384842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188" y="0"/>
            <a:ext cx="7375819" cy="1110343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ENTREVISTA MÉDICO/A - PACIENTE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702129" y="2666869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926606" y="2898874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8348535" y="2779748"/>
            <a:ext cx="2792185" cy="11103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8590972" y="3175873"/>
            <a:ext cx="265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SITUACIONES DIFÍCILES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4525332" y="2721200"/>
            <a:ext cx="2792185" cy="11103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878593" y="2953205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TECNICAS DE APOYO NARRATIVO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5E67F61-0637-4B84-8105-D4F729E078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595" y="0"/>
            <a:ext cx="774405" cy="777834"/>
          </a:xfrm>
          <a:prstGeom prst="rect">
            <a:avLst/>
          </a:prstGeom>
          <a:noFill/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702128" y="1592606"/>
            <a:ext cx="5260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¿Qué vamos a ver?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61" y="3890091"/>
            <a:ext cx="2427691" cy="242769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666" y="3705425"/>
            <a:ext cx="3088752" cy="308875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106" y="3941330"/>
            <a:ext cx="2379845" cy="237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7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DB0044-E465-454C-A090-BCB23F2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52" y="1262860"/>
            <a:ext cx="10084852" cy="5187555"/>
          </a:xfrm>
        </p:spPr>
        <p:txBody>
          <a:bodyPr>
            <a:no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❶"/>
            </a:pPr>
            <a:r>
              <a:rPr lang="es-ES" sz="2000" dirty="0"/>
              <a:t>Saludar y </a:t>
            </a:r>
            <a:r>
              <a:rPr lang="es-ES" sz="2000" b="1" dirty="0"/>
              <a:t>encuadrar 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❷"/>
            </a:pPr>
            <a:r>
              <a:rPr lang="es-ES" sz="2000" b="1" dirty="0"/>
              <a:t>Preguntas</a:t>
            </a:r>
            <a:r>
              <a:rPr lang="es-ES" sz="2000" dirty="0"/>
              <a:t> inicial </a:t>
            </a:r>
            <a:r>
              <a:rPr lang="es-ES" sz="2000" b="1" dirty="0"/>
              <a:t>abiertas 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❸"/>
            </a:pPr>
            <a:r>
              <a:rPr lang="es-ES" sz="2000" dirty="0" smtClean="0"/>
              <a:t>Escucha activa sobre sus factores </a:t>
            </a:r>
            <a:r>
              <a:rPr lang="es-ES" sz="2000" b="1" dirty="0" smtClean="0"/>
              <a:t>de riesgo, protectores y recursos específicos</a:t>
            </a:r>
            <a:r>
              <a:rPr lang="es-ES" sz="2000" dirty="0" smtClean="0"/>
              <a:t>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❹"/>
            </a:pPr>
            <a:r>
              <a:rPr lang="es-ES" sz="2000" dirty="0" smtClean="0"/>
              <a:t>Detectar </a:t>
            </a:r>
            <a:r>
              <a:rPr lang="es-ES" sz="2000" b="1" dirty="0" smtClean="0"/>
              <a:t>emociones y empatizar</a:t>
            </a:r>
            <a:endParaRPr lang="es-ES" sz="2000" b="1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❺"/>
            </a:pPr>
            <a:r>
              <a:rPr lang="es-ES" sz="2000" dirty="0"/>
              <a:t>Invitar al paciente a </a:t>
            </a:r>
            <a:r>
              <a:rPr lang="es-ES" sz="2000" b="1" dirty="0"/>
              <a:t>verbalizar actitudes </a:t>
            </a:r>
            <a:r>
              <a:rPr lang="es-ES" sz="2000" dirty="0"/>
              <a:t>y conductas que </a:t>
            </a:r>
            <a:r>
              <a:rPr lang="es-ES" sz="2000" b="1" dirty="0"/>
              <a:t>ya está haciendo para prevenir la depresión e incitar a </a:t>
            </a:r>
            <a:r>
              <a:rPr lang="es-ES" sz="2000" dirty="0"/>
              <a:t> sugerir </a:t>
            </a:r>
            <a:r>
              <a:rPr lang="es-ES" sz="2000" b="1" dirty="0"/>
              <a:t>nuevas.</a:t>
            </a:r>
            <a:r>
              <a:rPr lang="es-ES" sz="2000" dirty="0"/>
              <a:t> </a:t>
            </a:r>
            <a:endParaRPr lang="es-ES" sz="2000" dirty="0" smtClean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❻"/>
            </a:pPr>
            <a:r>
              <a:rPr lang="es-ES" sz="2000" b="1" dirty="0" smtClean="0"/>
              <a:t>Reforzar</a:t>
            </a:r>
            <a:r>
              <a:rPr lang="es-ES" sz="2000" dirty="0" smtClean="0"/>
              <a:t> </a:t>
            </a:r>
            <a:r>
              <a:rPr lang="es-ES" sz="2000" dirty="0"/>
              <a:t>aquellas que sean pertinentes </a:t>
            </a:r>
            <a:endParaRPr lang="es-ES" sz="2000" dirty="0" smtClean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❼"/>
            </a:pPr>
            <a:r>
              <a:rPr lang="es-ES" sz="2000" dirty="0" smtClean="0"/>
              <a:t>Invitar a sugerir nuevas actitudes y conductas para prevenir la depresión</a:t>
            </a:r>
            <a:endParaRPr lang="es-ES" sz="2000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❽"/>
            </a:pPr>
            <a:r>
              <a:rPr lang="es-ES" sz="2000" dirty="0"/>
              <a:t>Preguntar sobre el </a:t>
            </a:r>
            <a:r>
              <a:rPr lang="es-ES" sz="2000" b="1" dirty="0"/>
              <a:t>Plan Personalizado de Prevención (PPP) </a:t>
            </a:r>
            <a:r>
              <a:rPr lang="es-ES" sz="2000" dirty="0"/>
              <a:t>que le ha sugerido la APP </a:t>
            </a:r>
            <a:r>
              <a:rPr lang="es-ES" sz="2000" dirty="0" smtClean="0"/>
              <a:t> y ayudarlo a que lo entienda.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❾"/>
            </a:pPr>
            <a:r>
              <a:rPr lang="es-ES" sz="2000" dirty="0" smtClean="0"/>
              <a:t>Reforzar la adherencia a la intervención.</a:t>
            </a:r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❿"/>
            </a:pPr>
            <a:r>
              <a:rPr lang="es-ES" sz="2000" dirty="0" smtClean="0"/>
              <a:t>Pedir al paciente un sumario de los elementos clave que se lleva de la entrevista.</a:t>
            </a:r>
            <a:endParaRPr lang="es-ES" sz="2000" dirty="0"/>
          </a:p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⓫"/>
            </a:pPr>
            <a:r>
              <a:rPr lang="es-ES" sz="2000" b="1" dirty="0"/>
              <a:t>Cierre </a:t>
            </a:r>
            <a:r>
              <a:rPr lang="es-ES" sz="2000" dirty="0"/>
              <a:t>de la entrevista: refuerzo </a:t>
            </a:r>
            <a:r>
              <a:rPr lang="es-ES" sz="2000" b="1" dirty="0"/>
              <a:t>adherencia</a:t>
            </a:r>
            <a:r>
              <a:rPr lang="es-ES" sz="2000" dirty="0"/>
              <a:t> y  actitud de </a:t>
            </a:r>
            <a:r>
              <a:rPr lang="es-ES" sz="2000" b="1" dirty="0"/>
              <a:t>“puerta abierta</a:t>
            </a:r>
            <a:r>
              <a:rPr lang="es-ES" sz="2000" b="1" dirty="0" smtClean="0"/>
              <a:t>”</a:t>
            </a:r>
            <a:endParaRPr lang="es-ES" sz="2000" b="1" dirty="0"/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6E7F081-B561-481C-89AC-27E39799CD8C}"/>
              </a:ext>
            </a:extLst>
          </p:cNvPr>
          <p:cNvSpPr txBox="1"/>
          <p:nvPr/>
        </p:nvSpPr>
        <p:spPr>
          <a:xfrm>
            <a:off x="628695" y="384524"/>
            <a:ext cx="54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>
                    <a:lumMod val="65000"/>
                  </a:schemeClr>
                </a:solidFill>
              </a:rPr>
              <a:t>Estructura de la entrevista</a:t>
            </a:r>
            <a:endParaRPr lang="es-E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8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E065093-A73E-4BC8-9A1E-8A77EF6B1D8B}"/>
              </a:ext>
            </a:extLst>
          </p:cNvPr>
          <p:cNvSpPr/>
          <p:nvPr/>
        </p:nvSpPr>
        <p:spPr>
          <a:xfrm>
            <a:off x="318321" y="632145"/>
            <a:ext cx="27694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t"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❶"/>
            </a:pPr>
            <a:r>
              <a:rPr lang="es-ES" sz="2000" b="1" dirty="0"/>
              <a:t> Saludar y encuadrar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230DEF8-7C5B-47C6-9EDE-FEE2741AF2E7}"/>
              </a:ext>
            </a:extLst>
          </p:cNvPr>
          <p:cNvSpPr txBox="1"/>
          <p:nvPr/>
        </p:nvSpPr>
        <p:spPr>
          <a:xfrm>
            <a:off x="817918" y="1650156"/>
            <a:ext cx="100148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i="1" dirty="0"/>
              <a:t>“Sr/Sra. X gracias por venir a esta entrevista, estaremos aproximadamente unos </a:t>
            </a:r>
            <a:r>
              <a:rPr lang="es-ES" sz="2000" b="1" i="1" dirty="0"/>
              <a:t>15 minutos</a:t>
            </a:r>
            <a:r>
              <a:rPr lang="es-ES" sz="2000" i="1" dirty="0"/>
              <a:t>.  El objetivo de la misma es </a:t>
            </a:r>
            <a:r>
              <a:rPr lang="es-ES" sz="2000" b="1" i="1" dirty="0"/>
              <a:t>hablar del programa de prevención de la depresión </a:t>
            </a:r>
            <a:r>
              <a:rPr lang="es-ES" sz="2000" i="1" dirty="0"/>
              <a:t>que usted ha iniciado en su móvil”</a:t>
            </a:r>
          </a:p>
        </p:txBody>
      </p:sp>
      <p:sp>
        <p:nvSpPr>
          <p:cNvPr id="2" name="Rectángulo redondeado 1"/>
          <p:cNvSpPr/>
          <p:nvPr/>
        </p:nvSpPr>
        <p:spPr>
          <a:xfrm>
            <a:off x="1502229" y="4359729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1</a:t>
            </a:r>
            <a:endParaRPr lang="es-E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6659354" y="4379480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460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3BB6C764-7183-4FE8-B328-B59E3D25CB8F}"/>
              </a:ext>
            </a:extLst>
          </p:cNvPr>
          <p:cNvSpPr/>
          <p:nvPr/>
        </p:nvSpPr>
        <p:spPr>
          <a:xfrm>
            <a:off x="357202" y="632145"/>
            <a:ext cx="3106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t"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❷"/>
            </a:pPr>
            <a:r>
              <a:rPr lang="es-ES" sz="2000" b="1" dirty="0"/>
              <a:t> Pregunta inicial abierta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BBB8399-EFC1-409C-92B2-8954A83E3EAF}"/>
              </a:ext>
            </a:extLst>
          </p:cNvPr>
          <p:cNvSpPr/>
          <p:nvPr/>
        </p:nvSpPr>
        <p:spPr>
          <a:xfrm>
            <a:off x="706272" y="1418149"/>
            <a:ext cx="98419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i="1" dirty="0"/>
              <a:t>“¿</a:t>
            </a:r>
            <a:r>
              <a:rPr lang="es-ES" sz="2000" b="1" i="1" dirty="0"/>
              <a:t>Cómo</a:t>
            </a:r>
            <a:r>
              <a:rPr lang="es-ES" sz="2000" i="1" dirty="0"/>
              <a:t> le fue con la APP e-predictD?” </a:t>
            </a:r>
          </a:p>
          <a:p>
            <a:pPr>
              <a:lnSpc>
                <a:spcPct val="150000"/>
              </a:lnSpc>
            </a:pPr>
            <a:r>
              <a:rPr lang="es-ES" sz="2000" i="1" dirty="0"/>
              <a:t>“¿Vio los </a:t>
            </a:r>
            <a:r>
              <a:rPr lang="es-ES" sz="2000" b="1" i="1" dirty="0"/>
              <a:t>resultados</a:t>
            </a:r>
            <a:r>
              <a:rPr lang="es-ES" sz="2000" i="1" dirty="0"/>
              <a:t> que le ofreció la app?” </a:t>
            </a:r>
          </a:p>
          <a:p>
            <a:pPr>
              <a:lnSpc>
                <a:spcPct val="150000"/>
              </a:lnSpc>
            </a:pPr>
            <a:r>
              <a:rPr lang="es-ES" sz="2000" i="1" dirty="0"/>
              <a:t>“¿</a:t>
            </a:r>
            <a:r>
              <a:rPr lang="es-ES" sz="2000" b="1" i="1" dirty="0"/>
              <a:t>Qué entendió </a:t>
            </a:r>
            <a:r>
              <a:rPr lang="es-ES" sz="2000" i="1" dirty="0"/>
              <a:t>usted del informe que en el móvil se le dio sobre sus respuestas a los cuestionarios?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1502229" y="4359729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3</a:t>
            </a:r>
            <a:endParaRPr lang="es-ES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6775155" y="4359729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891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6BCEF555-67CE-4101-B934-D059D9BE5507}"/>
              </a:ext>
            </a:extLst>
          </p:cNvPr>
          <p:cNvSpPr/>
          <p:nvPr/>
        </p:nvSpPr>
        <p:spPr>
          <a:xfrm>
            <a:off x="284587" y="250339"/>
            <a:ext cx="7892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t"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❸"/>
            </a:pPr>
            <a:r>
              <a:rPr lang="es-ES" sz="2000" b="1" dirty="0" smtClean="0"/>
              <a:t>Escucha activa </a:t>
            </a:r>
            <a:r>
              <a:rPr lang="es-ES" sz="2000" dirty="0" smtClean="0"/>
              <a:t>sobre sus factores </a:t>
            </a:r>
            <a:r>
              <a:rPr lang="es-ES" sz="2000" dirty="0"/>
              <a:t>de </a:t>
            </a:r>
            <a:r>
              <a:rPr lang="es-ES" sz="2000" b="1" dirty="0"/>
              <a:t>riesgo, protectores y recursos </a:t>
            </a:r>
            <a:r>
              <a:rPr lang="es-ES" sz="2000" b="1" dirty="0" smtClean="0"/>
              <a:t>específicos</a:t>
            </a:r>
            <a:endParaRPr lang="es-ES" sz="24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F10F030-3B11-421A-A9FE-C71BF6DBDCCA}"/>
              </a:ext>
            </a:extLst>
          </p:cNvPr>
          <p:cNvSpPr/>
          <p:nvPr/>
        </p:nvSpPr>
        <p:spPr>
          <a:xfrm>
            <a:off x="604157" y="1774746"/>
            <a:ext cx="1061357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000" i="1" dirty="0"/>
              <a:t>“Usted tiene X síntomas de depresión, </a:t>
            </a:r>
            <a:r>
              <a:rPr lang="es-ES" sz="2000" b="1" i="1" dirty="0"/>
              <a:t>pero</a:t>
            </a:r>
            <a:r>
              <a:rPr lang="es-ES" sz="2000" i="1" dirty="0"/>
              <a:t> </a:t>
            </a:r>
            <a:r>
              <a:rPr lang="es-ES" sz="2000" b="1" i="1" dirty="0">
                <a:solidFill>
                  <a:srgbClr val="FF0000"/>
                </a:solidFill>
              </a:rPr>
              <a:t>NO</a:t>
            </a:r>
            <a:r>
              <a:rPr lang="es-ES" sz="2000" i="1" dirty="0"/>
              <a:t> </a:t>
            </a:r>
            <a:r>
              <a:rPr lang="es-ES" sz="2000" b="1" i="1" dirty="0"/>
              <a:t>está deprimido/a</a:t>
            </a:r>
            <a:r>
              <a:rPr lang="es-ES" sz="2000" i="1" dirty="0"/>
              <a:t>.”</a:t>
            </a:r>
          </a:p>
          <a:p>
            <a:pPr>
              <a:spcAft>
                <a:spcPts val="1200"/>
              </a:spcAft>
            </a:pPr>
            <a:r>
              <a:rPr lang="es-ES" sz="2000" i="1" dirty="0"/>
              <a:t>“Usted tiene </a:t>
            </a:r>
            <a:r>
              <a:rPr lang="es-ES" sz="2000" b="1" i="1" dirty="0"/>
              <a:t>X síntomas de ansiedad</a:t>
            </a:r>
            <a:r>
              <a:rPr lang="es-ES" sz="2000" i="1" dirty="0"/>
              <a:t>”</a:t>
            </a:r>
          </a:p>
          <a:p>
            <a:pPr>
              <a:spcAft>
                <a:spcPts val="1200"/>
              </a:spcAft>
            </a:pPr>
            <a:r>
              <a:rPr lang="es-ES" sz="2000" i="1" dirty="0"/>
              <a:t>“ Su </a:t>
            </a:r>
            <a:r>
              <a:rPr lang="es-ES" sz="2000" b="1" i="1" dirty="0"/>
              <a:t>probabilidad de riesgo </a:t>
            </a:r>
            <a:r>
              <a:rPr lang="es-ES" sz="2000" i="1" dirty="0"/>
              <a:t>de tener depresión en el próximo año es de X, </a:t>
            </a:r>
            <a:r>
              <a:rPr lang="es-ES" sz="2000" i="1" dirty="0" smtClean="0"/>
              <a:t>¿</a:t>
            </a:r>
            <a:r>
              <a:rPr lang="es-ES" sz="2000" b="1" i="1" dirty="0"/>
              <a:t>Sabe lo que significa </a:t>
            </a:r>
            <a:r>
              <a:rPr lang="es-ES" sz="2000" i="1" dirty="0"/>
              <a:t>esto?...” (Metáfora papeletas)</a:t>
            </a:r>
          </a:p>
          <a:p>
            <a:pPr>
              <a:spcAft>
                <a:spcPts val="1200"/>
              </a:spcAft>
            </a:pPr>
            <a:r>
              <a:rPr lang="es-ES" sz="2000" i="1" dirty="0"/>
              <a:t>“Por otro lado, el informe dice que usted tiene problemas con el sueño, ¿es así?; también dice que se siente poco apoyado/a, ¿cómo vive usted eso?, ¿a qué se refiere?,…”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84587" y="1026693"/>
            <a:ext cx="39595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❹"/>
            </a:pPr>
            <a:r>
              <a:rPr lang="es-ES" sz="2000" dirty="0"/>
              <a:t>Detectar </a:t>
            </a:r>
            <a:r>
              <a:rPr lang="es-ES" sz="2000" b="1" dirty="0"/>
              <a:t>emociones y empatizar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1569082" y="4751265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5</a:t>
            </a:r>
            <a:endParaRPr lang="es-E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7304315" y="4751265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735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354" y="1534087"/>
            <a:ext cx="5690787" cy="5690787"/>
          </a:xfrm>
          <a:prstGeom prst="rect">
            <a:avLst/>
          </a:prstGeom>
        </p:spPr>
      </p:pic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D5F54F34-CA6A-42C5-BE0E-3AAAD390A8D8}"/>
              </a:ext>
            </a:extLst>
          </p:cNvPr>
          <p:cNvSpPr/>
          <p:nvPr/>
        </p:nvSpPr>
        <p:spPr>
          <a:xfrm>
            <a:off x="8040620" y="307808"/>
            <a:ext cx="2792185" cy="11103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08BDCD-4698-4875-898E-5BA955BB72DF}"/>
              </a:ext>
            </a:extLst>
          </p:cNvPr>
          <p:cNvSpPr txBox="1"/>
          <p:nvPr/>
        </p:nvSpPr>
        <p:spPr>
          <a:xfrm>
            <a:off x="8176691" y="539813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CONTENIDO/ FORMATO ENTREVISTA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AE8E421-359F-4087-878C-ABAF6963C5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164" y="0"/>
            <a:ext cx="774405" cy="777834"/>
          </a:xfrm>
          <a:prstGeom prst="rect">
            <a:avLst/>
          </a:prstGeom>
          <a:noFill/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C36FA69-95F3-4135-8103-1432697BAEA2}"/>
              </a:ext>
            </a:extLst>
          </p:cNvPr>
          <p:cNvSpPr/>
          <p:nvPr/>
        </p:nvSpPr>
        <p:spPr>
          <a:xfrm>
            <a:off x="197803" y="190858"/>
            <a:ext cx="78492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t"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❺"/>
            </a:pPr>
            <a:r>
              <a:rPr lang="es-ES" sz="2000" dirty="0"/>
              <a:t>Actitudes y conductas que </a:t>
            </a:r>
            <a:r>
              <a:rPr lang="es-ES" sz="2000" b="1" dirty="0"/>
              <a:t>ya está haciendo para prevenir la depresión y qué podría hacer. </a:t>
            </a:r>
          </a:p>
          <a:p>
            <a:pPr fontAlgn="t">
              <a:buClr>
                <a:schemeClr val="accent1">
                  <a:lumMod val="75000"/>
                </a:schemeClr>
              </a:buClr>
            </a:pPr>
            <a:endParaRPr lang="es-ES" sz="20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02160EF-CC48-4717-8AA4-32FBF9E86803}"/>
              </a:ext>
            </a:extLst>
          </p:cNvPr>
          <p:cNvSpPr/>
          <p:nvPr/>
        </p:nvSpPr>
        <p:spPr>
          <a:xfrm>
            <a:off x="600738" y="2326034"/>
            <a:ext cx="104564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000" i="1" dirty="0"/>
              <a:t>“Como usted ya sabe </a:t>
            </a:r>
            <a:r>
              <a:rPr lang="es-ES" sz="2000" b="1" i="1" dirty="0"/>
              <a:t>en estos momentos  NO está deprimido/a </a:t>
            </a:r>
            <a:r>
              <a:rPr lang="es-ES" sz="2000" i="1" dirty="0"/>
              <a:t>y eso se debe en parte a que ya está haciendo </a:t>
            </a:r>
            <a:r>
              <a:rPr lang="es-ES" sz="2000" b="1" i="1" dirty="0"/>
              <a:t>cosas para prevenir</a:t>
            </a:r>
            <a:r>
              <a:rPr lang="es-ES" sz="2000" i="1" dirty="0"/>
              <a:t> la depresión</a:t>
            </a:r>
            <a:r>
              <a:rPr lang="es-ES" sz="2000" i="1" dirty="0" smtClean="0"/>
              <a:t>…”</a:t>
            </a:r>
            <a:endParaRPr lang="es-ES" sz="2000" i="1" dirty="0"/>
          </a:p>
          <a:p>
            <a:pPr>
              <a:spcAft>
                <a:spcPts val="1200"/>
              </a:spcAft>
            </a:pPr>
            <a:r>
              <a:rPr lang="es-ES" sz="2000" i="1" dirty="0"/>
              <a:t> </a:t>
            </a:r>
            <a:r>
              <a:rPr lang="es-ES" sz="2000" i="1" dirty="0" smtClean="0"/>
              <a:t>“¿</a:t>
            </a:r>
            <a:r>
              <a:rPr lang="es-ES" sz="2000" i="1" dirty="0"/>
              <a:t>Me podría decir </a:t>
            </a:r>
            <a:r>
              <a:rPr lang="es-ES" sz="2000" b="1" i="1" dirty="0"/>
              <a:t>alguna de ellas</a:t>
            </a:r>
            <a:r>
              <a:rPr lang="es-ES" sz="2000" i="1" dirty="0" smtClean="0"/>
              <a:t>?”  </a:t>
            </a:r>
            <a:r>
              <a:rPr lang="es-ES" sz="2000" i="1" dirty="0"/>
              <a:t>→ </a:t>
            </a:r>
            <a:r>
              <a:rPr lang="es-ES" sz="2000" dirty="0">
                <a:solidFill>
                  <a:srgbClr val="FF0000"/>
                </a:solidFill>
              </a:rPr>
              <a:t>REFORZAR</a:t>
            </a:r>
          </a:p>
          <a:p>
            <a:pPr>
              <a:spcAft>
                <a:spcPts val="1200"/>
              </a:spcAft>
            </a:pPr>
            <a:r>
              <a:rPr lang="es-ES" sz="2000" i="1" dirty="0"/>
              <a:t> </a:t>
            </a:r>
            <a:r>
              <a:rPr lang="es-ES" sz="2000" i="1" dirty="0" smtClean="0"/>
              <a:t>“¿</a:t>
            </a:r>
            <a:r>
              <a:rPr lang="es-ES" sz="2000" i="1" dirty="0"/>
              <a:t>Qué cosas </a:t>
            </a:r>
            <a:r>
              <a:rPr lang="es-ES" sz="2000" b="1" i="1" dirty="0"/>
              <a:t>cree que le pueden ayudar </a:t>
            </a:r>
            <a:r>
              <a:rPr lang="es-ES" sz="2000" i="1" dirty="0"/>
              <a:t>aunque no haga de momento?” → </a:t>
            </a:r>
            <a:r>
              <a:rPr lang="es-ES" sz="2000" dirty="0">
                <a:solidFill>
                  <a:srgbClr val="FF0000"/>
                </a:solidFill>
              </a:rPr>
              <a:t>REFORZAR</a:t>
            </a:r>
          </a:p>
          <a:p>
            <a:pPr>
              <a:lnSpc>
                <a:spcPct val="150000"/>
              </a:lnSpc>
            </a:pPr>
            <a:endParaRPr lang="es-ES" sz="2000" i="1" dirty="0"/>
          </a:p>
          <a:p>
            <a:endParaRPr lang="es-ES" sz="2000" i="1" dirty="0"/>
          </a:p>
        </p:txBody>
      </p:sp>
      <p:sp>
        <p:nvSpPr>
          <p:cNvPr id="8" name="Rectángulo 7"/>
          <p:cNvSpPr/>
          <p:nvPr/>
        </p:nvSpPr>
        <p:spPr>
          <a:xfrm>
            <a:off x="197803" y="862683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❻"/>
            </a:pPr>
            <a:r>
              <a:rPr lang="es-ES" sz="2000" b="1" dirty="0" smtClean="0"/>
              <a:t> Reforzar</a:t>
            </a:r>
            <a:r>
              <a:rPr lang="es-ES" sz="2000" dirty="0" smtClean="0"/>
              <a:t> </a:t>
            </a:r>
            <a:r>
              <a:rPr lang="es-ES" sz="2000" dirty="0"/>
              <a:t>aquellas que sean pertinentes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97803" y="1317008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❼"/>
            </a:pPr>
            <a:r>
              <a:rPr lang="es-ES" sz="2000" dirty="0" smtClean="0"/>
              <a:t> Invitar </a:t>
            </a:r>
            <a:r>
              <a:rPr lang="es-ES" sz="2000" dirty="0"/>
              <a:t>a sugerir </a:t>
            </a:r>
            <a:r>
              <a:rPr lang="es-ES" sz="2000" b="1" dirty="0"/>
              <a:t>nuevas actitudes </a:t>
            </a:r>
            <a:r>
              <a:rPr lang="es-ES" sz="2000" dirty="0"/>
              <a:t>y conductas para prevenir la depresión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1460884" y="4611169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7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6659354" y="4575475"/>
            <a:ext cx="2661557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Micro Vídeo 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541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2585</TotalTime>
  <Words>1630</Words>
  <Application>Microsoft Office PowerPoint</Application>
  <PresentationFormat>Panorámica</PresentationFormat>
  <Paragraphs>204</Paragraphs>
  <Slides>24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Tema de Office</vt:lpstr>
      <vt:lpstr>FORMACIÓN EN HABILIDADES COMUNICATIVAS Y ENTREVISTA CENTRADA EN EL PACIENTE PARA MÉDICOS/AS</vt:lpstr>
      <vt:lpstr>Presentación de PowerPoint</vt:lpstr>
      <vt:lpstr>ENTREVISTA MÉDICO/A - PACIENTE</vt:lpstr>
      <vt:lpstr>ENTREVISTA MÉDICO/A - PACIENTE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ENTREVISTA MÉDICO/A - PACIENTE</vt:lpstr>
      <vt:lpstr>ENTREVISTA MÉDICO/A - PACIENTE</vt:lpstr>
      <vt:lpstr>FORMACIÓN EN HABILIDADES COMUNICATIVAS Y ENTREVISTA CENTRADA EN EL PACIENTE PARA MÉDICOS/AS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FORMACIÓN MÉDICOS/AS</dc:title>
  <dc:creator>Campos Paino, Maria Henar</dc:creator>
  <cp:lastModifiedBy>Campos Paino, Maria Henar</cp:lastModifiedBy>
  <cp:revision>130</cp:revision>
  <dcterms:created xsi:type="dcterms:W3CDTF">2019-04-22T09:07:35Z</dcterms:created>
  <dcterms:modified xsi:type="dcterms:W3CDTF">2019-06-18T08:12:05Z</dcterms:modified>
</cp:coreProperties>
</file>